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</p:sldIdLst>
  <p:sldSz cy="5143500" cx="9144000"/>
  <p:notesSz cx="6858000" cy="9144000"/>
  <p:embeddedFontLst>
    <p:embeddedFont>
      <p:font typeface="Roboto"/>
      <p:regular r:id="rId53"/>
      <p:bold r:id="rId54"/>
      <p:italic r:id="rId55"/>
      <p:boldItalic r:id="rId56"/>
    </p:embeddedFont>
    <p:embeddedFont>
      <p:font typeface="Roboto Medium"/>
      <p:regular r:id="rId57"/>
      <p:bold r:id="rId58"/>
      <p:italic r:id="rId59"/>
      <p:boldItalic r:id="rId60"/>
    </p:embeddedFont>
    <p:embeddedFont>
      <p:font typeface="Fira Sans ExtraBold"/>
      <p:bold r:id="rId61"/>
      <p:boldItalic r:id="rId62"/>
    </p:embeddedFont>
    <p:embeddedFont>
      <p:font typeface="Fira Sans SemiBold"/>
      <p:regular r:id="rId63"/>
      <p:bold r:id="rId64"/>
      <p:italic r:id="rId65"/>
      <p:boldItalic r:id="rId66"/>
    </p:embeddedFont>
    <p:embeddedFont>
      <p:font typeface="Fira Sans"/>
      <p:regular r:id="rId67"/>
      <p:bold r:id="rId68"/>
      <p:italic r:id="rId69"/>
      <p:boldItalic r:id="rId70"/>
    </p:embeddedFont>
    <p:embeddedFont>
      <p:font typeface="Roboto Light"/>
      <p:regular r:id="rId71"/>
      <p:bold r:id="rId72"/>
      <p:italic r:id="rId73"/>
      <p:boldItalic r:id="rId74"/>
    </p:embeddedFont>
    <p:embeddedFont>
      <p:font typeface="Fira Sans Light"/>
      <p:regular r:id="rId75"/>
      <p:bold r:id="rId76"/>
      <p:italic r:id="rId77"/>
      <p:boldItalic r:id="rId7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iraSansSemiBold-regular.fntdata"/><Relationship Id="rId21" Type="http://schemas.openxmlformats.org/officeDocument/2006/relationships/slide" Target="slides/slide15.xml"/><Relationship Id="rId68" Type="http://schemas.openxmlformats.org/officeDocument/2006/relationships/font" Target="fonts/FiraSans-bold.fntdata"/><Relationship Id="rId16" Type="http://schemas.openxmlformats.org/officeDocument/2006/relationships/slide" Target="slides/slide10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74" Type="http://schemas.openxmlformats.org/officeDocument/2006/relationships/font" Target="fonts/RobotoLight-boldItalic.fntdata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66" Type="http://schemas.openxmlformats.org/officeDocument/2006/relationships/font" Target="fonts/FiraSansSemiBold-boldItalic.fntdata"/><Relationship Id="rId24" Type="http://schemas.openxmlformats.org/officeDocument/2006/relationships/slide" Target="slides/slide18.xml"/><Relationship Id="rId53" Type="http://schemas.openxmlformats.org/officeDocument/2006/relationships/font" Target="fonts/Roboto-regular.fntdata"/><Relationship Id="rId11" Type="http://schemas.openxmlformats.org/officeDocument/2006/relationships/slide" Target="slides/slide5.xml"/><Relationship Id="rId58" Type="http://schemas.openxmlformats.org/officeDocument/2006/relationships/font" Target="fonts/RobotoMedium-bold.fntdata"/><Relationship Id="rId79" Type="http://schemas.openxmlformats.org/officeDocument/2006/relationships/customXml" Target="../customXml/item1.xml"/><Relationship Id="rId5" Type="http://schemas.openxmlformats.org/officeDocument/2006/relationships/slideMaster" Target="slideMasters/slideMaster2.xml"/><Relationship Id="rId61" Type="http://schemas.openxmlformats.org/officeDocument/2006/relationships/font" Target="fonts/FiraSansExtraBold-bold.fntdata"/><Relationship Id="rId19" Type="http://schemas.openxmlformats.org/officeDocument/2006/relationships/slide" Target="slides/slide13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30" Type="http://schemas.openxmlformats.org/officeDocument/2006/relationships/slide" Target="slides/slide24.xml"/><Relationship Id="rId77" Type="http://schemas.openxmlformats.org/officeDocument/2006/relationships/font" Target="fonts/FiraSansLight-italic.fntdata"/><Relationship Id="rId35" Type="http://schemas.openxmlformats.org/officeDocument/2006/relationships/slide" Target="slides/slide29.xml"/><Relationship Id="rId64" Type="http://schemas.openxmlformats.org/officeDocument/2006/relationships/font" Target="fonts/FiraSansSemiBold-bold.fntdata"/><Relationship Id="rId22" Type="http://schemas.openxmlformats.org/officeDocument/2006/relationships/slide" Target="slides/slide16.xml"/><Relationship Id="rId69" Type="http://schemas.openxmlformats.org/officeDocument/2006/relationships/font" Target="fonts/FiraSans-italic.fntdata"/><Relationship Id="rId27" Type="http://schemas.openxmlformats.org/officeDocument/2006/relationships/slide" Target="slides/slide21.xml"/><Relationship Id="rId56" Type="http://schemas.openxmlformats.org/officeDocument/2006/relationships/font" Target="fonts/Roboto-boldItalic.fntdata"/><Relationship Id="rId14" Type="http://schemas.openxmlformats.org/officeDocument/2006/relationships/slide" Target="slides/slide8.xml"/><Relationship Id="rId8" Type="http://schemas.openxmlformats.org/officeDocument/2006/relationships/slide" Target="slides/slide2.xml"/><Relationship Id="rId72" Type="http://schemas.openxmlformats.org/officeDocument/2006/relationships/font" Target="fonts/RobotoLight-bold.fntdata"/><Relationship Id="rId51" Type="http://schemas.openxmlformats.org/officeDocument/2006/relationships/slide" Target="slides/slide45.xml"/><Relationship Id="rId80" Type="http://schemas.openxmlformats.org/officeDocument/2006/relationships/customXml" Target="../customXml/item2.xml"/><Relationship Id="rId3" Type="http://schemas.openxmlformats.org/officeDocument/2006/relationships/presProps" Target="presProps.xml"/><Relationship Id="rId46" Type="http://schemas.openxmlformats.org/officeDocument/2006/relationships/slide" Target="slides/slide40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67" Type="http://schemas.openxmlformats.org/officeDocument/2006/relationships/font" Target="fonts/FiraSans-regular.fntdata"/><Relationship Id="rId25" Type="http://schemas.openxmlformats.org/officeDocument/2006/relationships/slide" Target="slides/slide19.xml"/><Relationship Id="rId12" Type="http://schemas.openxmlformats.org/officeDocument/2006/relationships/slide" Target="slides/slide6.xml"/><Relationship Id="rId59" Type="http://schemas.openxmlformats.org/officeDocument/2006/relationships/font" Target="fonts/RobotoMedium-italic.fntdata"/><Relationship Id="rId17" Type="http://schemas.openxmlformats.org/officeDocument/2006/relationships/slide" Target="slides/slide11.xml"/><Relationship Id="rId41" Type="http://schemas.openxmlformats.org/officeDocument/2006/relationships/slide" Target="slides/slide35.xml"/><Relationship Id="rId75" Type="http://schemas.openxmlformats.org/officeDocument/2006/relationships/font" Target="fonts/FiraSansLight-regular.fntdata"/><Relationship Id="rId70" Type="http://schemas.openxmlformats.org/officeDocument/2006/relationships/font" Target="fonts/FiraSans-boldItalic.fntdata"/><Relationship Id="rId62" Type="http://schemas.openxmlformats.org/officeDocument/2006/relationships/font" Target="fonts/FiraSansExtraBold-boldItalic.fntdata"/><Relationship Id="rId20" Type="http://schemas.openxmlformats.org/officeDocument/2006/relationships/slide" Target="slides/slide14.xml"/><Relationship Id="rId54" Type="http://schemas.openxmlformats.org/officeDocument/2006/relationships/font" Target="fonts/Roboto-bold.fntdata"/><Relationship Id="rId1" Type="http://schemas.openxmlformats.org/officeDocument/2006/relationships/theme" Target="theme/theme3.xml"/><Relationship Id="rId6" Type="http://schemas.openxmlformats.org/officeDocument/2006/relationships/notesMaster" Target="notesMasters/notesMaster1.xml"/><Relationship Id="rId49" Type="http://schemas.openxmlformats.org/officeDocument/2006/relationships/slide" Target="slides/slide43.xml"/><Relationship Id="rId36" Type="http://schemas.openxmlformats.org/officeDocument/2006/relationships/slide" Target="slides/slide30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7" Type="http://schemas.openxmlformats.org/officeDocument/2006/relationships/font" Target="fonts/RobotoMedium-regular.fntdata"/><Relationship Id="rId15" Type="http://schemas.openxmlformats.org/officeDocument/2006/relationships/slide" Target="slides/slide9.xml"/><Relationship Id="rId44" Type="http://schemas.openxmlformats.org/officeDocument/2006/relationships/slide" Target="slides/slide38.xml"/><Relationship Id="rId73" Type="http://schemas.openxmlformats.org/officeDocument/2006/relationships/font" Target="fonts/RobotoLight-italic.fntdata"/><Relationship Id="rId31" Type="http://schemas.openxmlformats.org/officeDocument/2006/relationships/slide" Target="slides/slide25.xml"/><Relationship Id="rId78" Type="http://schemas.openxmlformats.org/officeDocument/2006/relationships/font" Target="fonts/FiraSansLight-boldItalic.fntdata"/><Relationship Id="rId65" Type="http://schemas.openxmlformats.org/officeDocument/2006/relationships/font" Target="fonts/FiraSansSemiBold-italic.fntdata"/><Relationship Id="rId60" Type="http://schemas.openxmlformats.org/officeDocument/2006/relationships/font" Target="fonts/RobotoMedium-boldItalic.fntdata"/><Relationship Id="rId52" Type="http://schemas.openxmlformats.org/officeDocument/2006/relationships/slide" Target="slides/slide46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39" Type="http://schemas.openxmlformats.org/officeDocument/2006/relationships/slide" Target="slides/slide3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76" Type="http://schemas.openxmlformats.org/officeDocument/2006/relationships/font" Target="fonts/FiraSansLight-bold.fntdata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font" Target="fonts/Roboto-italic.fntdata"/><Relationship Id="rId7" Type="http://schemas.openxmlformats.org/officeDocument/2006/relationships/slide" Target="slides/slide1.xml"/><Relationship Id="rId71" Type="http://schemas.openxmlformats.org/officeDocument/2006/relationships/font" Target="fonts/RobotoLight-regular.fntdata"/><Relationship Id="rId2" Type="http://schemas.openxmlformats.org/officeDocument/2006/relationships/viewProps" Target="viewProps.xml"/><Relationship Id="rId29" Type="http://schemas.openxmlformats.org/officeDocument/2006/relationships/slide" Target="slides/slide2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c02653b53_2_4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27c02653b53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a056f899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da056f899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da7404759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2da7404759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da056f899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da056f899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ae2a64a1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dae2a64a1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e7109c1c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e7109c1c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a056f899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da056f899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dae2a64a1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dae2a64a1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da056f899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g2da056f899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da056f8994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da056f899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a056f899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2da056f899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e7afdb2956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1e7afdb2956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da056f8994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da056f899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da056f899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da056f899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db929b9f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2db929b9f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e6e69eec0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1e6e69eec0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dae2a64a1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2dae2a64a1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dae2a64a10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2dae2a64a10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dae2a64a10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2dae2a64a10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dae2a64a10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2dae2a64a10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dae2a64a10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2dae2a64a10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dae2a64a10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g2dae2a64a10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7c02653b5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27c02653b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dae2a64a10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2dae2a64a10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dae2a64a10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2dae2a64a10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dae2a64a10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2dae2a64a10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dae2a64a10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2dae2a64a10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dae2a64a10_1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2dae2a64a10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dae2a64a10_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2dae2a64a10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dae2a64a10_1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2dae2a64a10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dae2a64a10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2dae2a64a10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dae2a64a10_1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g2dae2a64a10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dae2a64a10_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g2dae2a64a10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e6e69eec0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1e6e69eec0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dae2a64a10_1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2dae2a64a10_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dae2a64a10_1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2dae2a64a10_1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dae2a64a10_1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g2dae2a64a10_1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dae2a64a10_1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g2dae2a64a10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dae2a64a10_1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g2dae2a64a10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db4328930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g2db4328930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7c02653b53_2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g27c02653b53_2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e6e69eec0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1e6e69eec0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7c02653b53_2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27c02653b53_2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7c02653b53_2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27c02653b53_2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7c02653b5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27c02653b5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dae2a64a1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2dae2a64a1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Relationship Id="rId4" Type="http://schemas.openxmlformats.org/officeDocument/2006/relationships/hyperlink" Target="https://ct24.ceskatelevize.cz/clanek/domaci/babis-rekl-ze-by-pri-napadeni-polska-vojaky-neposlal-pavel-upozornil-na-zavazek-v-nato-ctete-prepis-11326" TargetMode="External"/><Relationship Id="rId5" Type="http://schemas.openxmlformats.org/officeDocument/2006/relationships/image" Target="../media/image5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Relationship Id="rId4" Type="http://schemas.openxmlformats.org/officeDocument/2006/relationships/hyperlink" Target="https://www.youtube.com/watch?v=SOyQa6n7dQs" TargetMode="External"/><Relationship Id="rId5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.png"/><Relationship Id="rId4" Type="http://schemas.openxmlformats.org/officeDocument/2006/relationships/hyperlink" Target="https://cvvm.soc.cas.cz/media/com_form2content/documents/c2/a5673/f9/pm230712.pdf" TargetMode="External"/><Relationship Id="rId5" Type="http://schemas.openxmlformats.org/officeDocument/2006/relationships/image" Target="../media/image4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.png"/><Relationship Id="rId4" Type="http://schemas.openxmlformats.org/officeDocument/2006/relationships/image" Target="../media/image46.png"/><Relationship Id="rId5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6" Type="http://schemas.openxmlformats.org/officeDocument/2006/relationships/image" Target="../media/image39.png"/><Relationship Id="rId7" Type="http://schemas.openxmlformats.org/officeDocument/2006/relationships/image" Target="../media/image45.png"/><Relationship Id="rId8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9.png"/><Relationship Id="rId5" Type="http://schemas.openxmlformats.org/officeDocument/2006/relationships/image" Target="../media/image6.jpg"/><Relationship Id="rId6" Type="http://schemas.openxmlformats.org/officeDocument/2006/relationships/image" Target="../media/image3.jpg"/><Relationship Id="rId7" Type="http://schemas.openxmlformats.org/officeDocument/2006/relationships/image" Target="../media/image17.png"/><Relationship Id="rId8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3566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349950" y="1548075"/>
            <a:ext cx="5237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l" sz="2600">
                <a:solidFill>
                  <a:schemeClr val="lt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Raport GLOBSEC Trends 2024</a:t>
            </a:r>
            <a:endParaRPr sz="2600">
              <a:solidFill>
                <a:schemeClr val="lt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pic>
        <p:nvPicPr>
          <p:cNvPr id="100" name="Google Shape;10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450" y="1237700"/>
            <a:ext cx="1371225" cy="2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5"/>
          <p:cNvSpPr txBox="1"/>
          <p:nvPr>
            <p:ph type="ctrTitle"/>
          </p:nvPr>
        </p:nvSpPr>
        <p:spPr>
          <a:xfrm>
            <a:off x="541800" y="4042710"/>
            <a:ext cx="372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l"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Warszawa, 13 maja 2024 r.</a:t>
            </a:r>
            <a:endParaRPr sz="1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2" name="Google Shape;102;p25"/>
          <p:cNvSpPr/>
          <p:nvPr/>
        </p:nvSpPr>
        <p:spPr>
          <a:xfrm rot="-5400000">
            <a:off x="5458775" y="1466350"/>
            <a:ext cx="5151600" cy="22188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5"/>
          <p:cNvSpPr/>
          <p:nvPr/>
        </p:nvSpPr>
        <p:spPr>
          <a:xfrm>
            <a:off x="7497600" y="969775"/>
            <a:ext cx="468000" cy="468000"/>
          </a:xfrm>
          <a:prstGeom prst="ellipse">
            <a:avLst/>
          </a:prstGeom>
          <a:solidFill>
            <a:srgbClr val="DB5B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6795425" y="4042700"/>
            <a:ext cx="360000" cy="360000"/>
          </a:xfrm>
          <a:prstGeom prst="ellipse">
            <a:avLst/>
          </a:prstGeom>
          <a:solidFill>
            <a:srgbClr val="DB5B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5"/>
          <p:cNvSpPr/>
          <p:nvPr/>
        </p:nvSpPr>
        <p:spPr>
          <a:xfrm>
            <a:off x="7245590" y="4338126"/>
            <a:ext cx="252000" cy="252000"/>
          </a:xfrm>
          <a:prstGeom prst="ellipse">
            <a:avLst/>
          </a:prstGeom>
          <a:solidFill>
            <a:srgbClr val="DB5B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5"/>
          <p:cNvSpPr/>
          <p:nvPr/>
        </p:nvSpPr>
        <p:spPr>
          <a:xfrm>
            <a:off x="7591465" y="4514726"/>
            <a:ext cx="144000" cy="144000"/>
          </a:xfrm>
          <a:prstGeom prst="ellipse">
            <a:avLst/>
          </a:prstGeom>
          <a:solidFill>
            <a:srgbClr val="DB5B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5"/>
          <p:cNvPicPr preferRelativeResize="0"/>
          <p:nvPr/>
        </p:nvPicPr>
        <p:blipFill rotWithShape="1">
          <a:blip r:embed="rId4">
            <a:alphaModFix/>
          </a:blip>
          <a:srcRect b="9717" l="0" r="0" t="9709"/>
          <a:stretch/>
        </p:blipFill>
        <p:spPr>
          <a:xfrm>
            <a:off x="5085848" y="1618838"/>
            <a:ext cx="3894900" cy="224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4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36" y="0"/>
            <a:ext cx="8318328" cy="51434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>
            <p:ph type="title"/>
          </p:nvPr>
        </p:nvSpPr>
        <p:spPr>
          <a:xfrm>
            <a:off x="2693700" y="2703300"/>
            <a:ext cx="3756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GLOBSEC Trends 2024 Polska</a:t>
            </a:r>
            <a:endParaRPr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07" name="Google Shape;20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08" name="Google Shape;20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8275" y="1824575"/>
            <a:ext cx="347450" cy="5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36" y="0"/>
            <a:ext cx="831832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7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36" y="0"/>
            <a:ext cx="831832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8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36" y="0"/>
            <a:ext cx="831832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476" y="0"/>
            <a:ext cx="7389036" cy="456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0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36" y="1083875"/>
            <a:ext cx="8318328" cy="2800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9" name="Google Shape;239;p41"/>
          <p:cNvSpPr txBox="1"/>
          <p:nvPr>
            <p:ph type="title"/>
          </p:nvPr>
        </p:nvSpPr>
        <p:spPr>
          <a:xfrm>
            <a:off x="4909825" y="1119550"/>
            <a:ext cx="43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" sz="10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pl" sz="1000">
                <a:solidFill>
                  <a:srgbClr val="10356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r>
              <a:rPr lang="pl" sz="1000">
                <a:solidFill>
                  <a:srgbClr val="CCCCCC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/3</a:t>
            </a:r>
            <a:endParaRPr sz="1000">
              <a:solidFill>
                <a:srgbClr val="CCCCCC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240" name="Google Shape;240;p41" title="Points scored"/>
          <p:cNvPicPr preferRelativeResize="0"/>
          <p:nvPr/>
        </p:nvPicPr>
        <p:blipFill rotWithShape="1">
          <a:blip r:embed="rId3">
            <a:alphaModFix/>
          </a:blip>
          <a:srcRect b="-7428" l="0" r="-9075" t="-1647"/>
          <a:stretch/>
        </p:blipFill>
        <p:spPr>
          <a:xfrm>
            <a:off x="941700" y="0"/>
            <a:ext cx="782555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2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36" y="0"/>
            <a:ext cx="831832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1" name="Google Shape;251;p43"/>
          <p:cNvSpPr txBox="1"/>
          <p:nvPr>
            <p:ph type="title"/>
          </p:nvPr>
        </p:nvSpPr>
        <p:spPr>
          <a:xfrm>
            <a:off x="4909825" y="1119550"/>
            <a:ext cx="43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" sz="10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pl" sz="1000">
                <a:solidFill>
                  <a:srgbClr val="10356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r>
              <a:rPr lang="pl" sz="1000">
                <a:solidFill>
                  <a:srgbClr val="CCCCCC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/3</a:t>
            </a:r>
            <a:endParaRPr sz="1000">
              <a:solidFill>
                <a:srgbClr val="CCCCCC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252" name="Google Shape;252;p43" title="Points scored"/>
          <p:cNvPicPr preferRelativeResize="0"/>
          <p:nvPr/>
        </p:nvPicPr>
        <p:blipFill rotWithShape="1">
          <a:blip r:embed="rId3">
            <a:alphaModFix/>
          </a:blip>
          <a:srcRect b="-7428" l="0" r="-9075" t="-1647"/>
          <a:stretch/>
        </p:blipFill>
        <p:spPr>
          <a:xfrm>
            <a:off x="941700" y="228600"/>
            <a:ext cx="782555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/>
          <p:nvPr/>
        </p:nvSpPr>
        <p:spPr>
          <a:xfrm>
            <a:off x="4683975" y="608675"/>
            <a:ext cx="3764400" cy="1660800"/>
          </a:xfrm>
          <a:prstGeom prst="roundRect">
            <a:avLst>
              <a:gd fmla="val 4742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6"/>
          <p:cNvSpPr txBox="1"/>
          <p:nvPr>
            <p:ph type="title"/>
          </p:nvPr>
        </p:nvSpPr>
        <p:spPr>
          <a:xfrm>
            <a:off x="890125" y="1897131"/>
            <a:ext cx="349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Agenda spotkania</a:t>
            </a:r>
            <a:endParaRPr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4" name="Google Shape;114;p26"/>
          <p:cNvSpPr txBox="1"/>
          <p:nvPr>
            <p:ph idx="1" type="body"/>
          </p:nvPr>
        </p:nvSpPr>
        <p:spPr>
          <a:xfrm>
            <a:off x="668450" y="3111493"/>
            <a:ext cx="3499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Google Shape;11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375" y="2011025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6"/>
          <p:cNvSpPr txBox="1"/>
          <p:nvPr>
            <p:ph type="title"/>
          </p:nvPr>
        </p:nvSpPr>
        <p:spPr>
          <a:xfrm>
            <a:off x="4948550" y="802735"/>
            <a:ext cx="324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" sz="1800">
                <a:solidFill>
                  <a:srgbClr val="DB5B1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I część</a:t>
            </a:r>
            <a:endParaRPr sz="1800">
              <a:solidFill>
                <a:srgbClr val="DB5B1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17" name="Google Shape;117;p26"/>
          <p:cNvSpPr txBox="1"/>
          <p:nvPr>
            <p:ph idx="1" type="body"/>
          </p:nvPr>
        </p:nvSpPr>
        <p:spPr>
          <a:xfrm>
            <a:off x="4948550" y="1183250"/>
            <a:ext cx="32832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000"/>
              <a:buFont typeface="Roboto"/>
              <a:buChar char="-"/>
            </a:pPr>
            <a:r>
              <a:rPr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10:45 - 11:00  rejestracja i przywitanie</a:t>
            </a:r>
            <a:endParaRPr sz="10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000"/>
              <a:buFont typeface="Roboto"/>
              <a:buChar char="-"/>
            </a:pPr>
            <a:r>
              <a:rPr b="1"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11:00 - 11:45 - Badanie Globsec Trends 2024 - wyniki Polski, dr Paweł Terpiłowski - </a:t>
            </a:r>
            <a:r>
              <a:rPr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redaktor naczelny Demagoga</a:t>
            </a:r>
            <a:endParaRPr sz="10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0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26"/>
          <p:cNvSpPr/>
          <p:nvPr/>
        </p:nvSpPr>
        <p:spPr>
          <a:xfrm>
            <a:off x="4708064" y="2569225"/>
            <a:ext cx="3764400" cy="1965600"/>
          </a:xfrm>
          <a:prstGeom prst="roundRect">
            <a:avLst>
              <a:gd fmla="val 4742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6"/>
          <p:cNvSpPr txBox="1"/>
          <p:nvPr>
            <p:ph type="title"/>
          </p:nvPr>
        </p:nvSpPr>
        <p:spPr>
          <a:xfrm>
            <a:off x="4972075" y="2763285"/>
            <a:ext cx="321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" sz="1800">
                <a:solidFill>
                  <a:srgbClr val="DB5B1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II część</a:t>
            </a:r>
            <a:endParaRPr sz="1800">
              <a:solidFill>
                <a:srgbClr val="DB5B1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20" name="Google Shape;120;p26"/>
          <p:cNvSpPr txBox="1"/>
          <p:nvPr>
            <p:ph idx="1" type="body"/>
          </p:nvPr>
        </p:nvSpPr>
        <p:spPr>
          <a:xfrm>
            <a:off x="4972075" y="3143800"/>
            <a:ext cx="32832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000"/>
              <a:buFont typeface="Roboto"/>
              <a:buChar char="-"/>
            </a:pPr>
            <a:r>
              <a:rPr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11:45 - 12:30 - </a:t>
            </a:r>
            <a:r>
              <a:rPr b="1"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Raport GLOBSEC Trends 2024 - wyzwania dla regionu Europy Środkowo-Wschodniej </a:t>
            </a:r>
            <a:r>
              <a:rPr b="1"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Łukasz Grzesiczak</a:t>
            </a:r>
            <a:r>
              <a:rPr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, analityk w Demagogu i specjalista ds. Czech i Słowacji.</a:t>
            </a:r>
            <a:endParaRPr sz="10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000"/>
              <a:buFont typeface="Roboto"/>
              <a:buChar char="-"/>
            </a:pPr>
            <a:r>
              <a:rPr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12:30 - 13:00 - Pytania i dyskusja.</a:t>
            </a:r>
            <a:endParaRPr sz="10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4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36" y="0"/>
            <a:ext cx="831832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498" y="0"/>
            <a:ext cx="7389027" cy="456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6"/>
          <p:cNvSpPr txBox="1"/>
          <p:nvPr>
            <p:ph type="title"/>
          </p:nvPr>
        </p:nvSpPr>
        <p:spPr>
          <a:xfrm>
            <a:off x="1296925" y="377900"/>
            <a:ext cx="678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Wnioski</a:t>
            </a:r>
            <a:endParaRPr b="1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68" name="Google Shape;26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000" y="49180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70" name="Google Shape;270;p46"/>
          <p:cNvSpPr txBox="1"/>
          <p:nvPr>
            <p:ph idx="1" type="body"/>
          </p:nvPr>
        </p:nvSpPr>
        <p:spPr>
          <a:xfrm>
            <a:off x="757000" y="1434600"/>
            <a:ext cx="7329300" cy="41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5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Konsensus co do obecności Polski w NATO</a:t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5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Konsensus co do percepcji zagrożenia ze strony Rosji </a:t>
            </a:r>
            <a:b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5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Zauważalne poparcie społeczne dla idei polexitu. </a:t>
            </a:r>
            <a:b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5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Ponad połowa Polaków uznaje niemoc państwa polskiego w starciu z działaniami unijnymi, w tym ponad 20% wyborców koalicji rządowej</a:t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5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Ambiwalencja co do dalszych losów Ukrainy</a:t>
            </a:r>
            <a:b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7"/>
          <p:cNvSpPr txBox="1"/>
          <p:nvPr>
            <p:ph type="title"/>
          </p:nvPr>
        </p:nvSpPr>
        <p:spPr>
          <a:xfrm>
            <a:off x="2693700" y="2703300"/>
            <a:ext cx="3756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GLOBSEC Trends 2024 Region</a:t>
            </a:r>
            <a:endParaRPr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76" name="Google Shape;276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77" name="Google Shape;27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8275" y="1824575"/>
            <a:ext cx="347450" cy="5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8"/>
          <p:cNvSpPr txBox="1"/>
          <p:nvPr>
            <p:ph type="title"/>
          </p:nvPr>
        </p:nvSpPr>
        <p:spPr>
          <a:xfrm>
            <a:off x="1296925" y="377900"/>
            <a:ext cx="67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Styczeń 2023 r., wybory prezydenckie w Republice Czeskiej</a:t>
            </a:r>
            <a:endParaRPr b="1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83" name="Google Shape;28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43125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5" name="Google Shape;285;p48"/>
          <p:cNvSpPr txBox="1"/>
          <p:nvPr>
            <p:ph idx="1" type="body"/>
          </p:nvPr>
        </p:nvSpPr>
        <p:spPr>
          <a:xfrm>
            <a:off x="2120525" y="4044475"/>
            <a:ext cx="21423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Petr Pavel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58,32 proc.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6" name="Google Shape;28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0250" y="968013"/>
            <a:ext cx="4623502" cy="288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8"/>
          <p:cNvSpPr txBox="1"/>
          <p:nvPr>
            <p:ph idx="1" type="body"/>
          </p:nvPr>
        </p:nvSpPr>
        <p:spPr>
          <a:xfrm>
            <a:off x="4349650" y="4044475"/>
            <a:ext cx="25341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Andrej Babiš                     41,67 proc.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9"/>
          <p:cNvSpPr txBox="1"/>
          <p:nvPr>
            <p:ph type="title"/>
          </p:nvPr>
        </p:nvSpPr>
        <p:spPr>
          <a:xfrm>
            <a:off x="1296925" y="377900"/>
            <a:ext cx="6789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Styczeń 2023, wybory prezydenckie w Republice Czeskiej</a:t>
            </a:r>
            <a:endParaRPr b="1" sz="18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93" name="Google Shape;29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43125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95" name="Google Shape;295;p49"/>
          <p:cNvSpPr txBox="1"/>
          <p:nvPr>
            <p:ph idx="1" type="body"/>
          </p:nvPr>
        </p:nvSpPr>
        <p:spPr>
          <a:xfrm>
            <a:off x="757000" y="1226200"/>
            <a:ext cx="4131300" cy="3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Já bych se rád vrátil k Ukrajině, pánové, jestli dovolíte. Pane Babiši, má Česko poslat vojáky do otevřeného konfliktu v případě útoku na Polsko nebo pobaltské státy?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Andrej Babiš: Kam myslíte? Do války? Určitě ne [...]. </a:t>
            </a:r>
            <a:r>
              <a:rPr lang="pl" sz="1200">
                <a:solidFill>
                  <a:srgbClr val="000528"/>
                </a:solidFill>
                <a:highlight>
                  <a:srgbClr val="FBFBFD"/>
                </a:highlight>
                <a:latin typeface="Roboto"/>
                <a:ea typeface="Roboto"/>
                <a:cs typeface="Roboto"/>
                <a:sym typeface="Roboto"/>
              </a:rPr>
              <a:t>Určitě ne, určitě ne a já si myslím, že je potřeba mluvit o míru. Pan generál mluví o válce. Vláda mluví o válce.</a:t>
            </a:r>
            <a:endParaRPr sz="1200">
              <a:solidFill>
                <a:srgbClr val="000528"/>
              </a:solidFill>
              <a:highlight>
                <a:srgbClr val="FBFBFD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000528"/>
              </a:solidFill>
              <a:highlight>
                <a:srgbClr val="FBFBFD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>
                <a:solidFill>
                  <a:srgbClr val="000528"/>
                </a:solidFill>
                <a:highlight>
                  <a:srgbClr val="FBFBFD"/>
                </a:highlight>
                <a:latin typeface="Roboto"/>
                <a:ea typeface="Roboto"/>
                <a:cs typeface="Roboto"/>
                <a:sym typeface="Roboto"/>
              </a:rPr>
              <a:t>Petr Pavel: Pan Babiš asi žije v jiném světě [...]. Takhle NATO funguje, ale zároveň funguje tak, je-li kterýkoliv ze členů napaden, tak ti ostatní mu přijdou na pomoc. To je ten článek 5.</a:t>
            </a:r>
            <a:endParaRPr sz="1200">
              <a:solidFill>
                <a:srgbClr val="000528"/>
              </a:solidFill>
              <a:highlight>
                <a:srgbClr val="FBFBFD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49"/>
          <p:cNvSpPr txBox="1"/>
          <p:nvPr/>
        </p:nvSpPr>
        <p:spPr>
          <a:xfrm>
            <a:off x="6088625" y="4418225"/>
            <a:ext cx="249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u="sng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Debata kandydatów</a:t>
            </a: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w </a:t>
            </a:r>
            <a:r>
              <a:rPr lang="pl" sz="1200">
                <a:solidFill>
                  <a:srgbClr val="000528"/>
                </a:solidFill>
                <a:highlight>
                  <a:srgbClr val="FBFBFD"/>
                </a:highlight>
                <a:latin typeface="Roboto"/>
                <a:ea typeface="Roboto"/>
                <a:cs typeface="Roboto"/>
                <a:sym typeface="Roboto"/>
              </a:rPr>
              <a:t>ČT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7" name="Google Shape;29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4050" y="1873250"/>
            <a:ext cx="3950902" cy="2326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0"/>
          <p:cNvSpPr txBox="1"/>
          <p:nvPr>
            <p:ph type="title"/>
          </p:nvPr>
        </p:nvSpPr>
        <p:spPr>
          <a:xfrm>
            <a:off x="1296925" y="377900"/>
            <a:ext cx="67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Kwiecień</a:t>
            </a: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 2024 r., wybory prezydenckie na Słowacji </a:t>
            </a:r>
            <a:endParaRPr b="1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03" name="Google Shape;30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43125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5" name="Google Shape;305;p50"/>
          <p:cNvSpPr txBox="1"/>
          <p:nvPr>
            <p:ph idx="1" type="body"/>
          </p:nvPr>
        </p:nvSpPr>
        <p:spPr>
          <a:xfrm>
            <a:off x="2120525" y="4044475"/>
            <a:ext cx="21423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Peter Pellegrini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53,12 proc.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50"/>
          <p:cNvSpPr txBox="1"/>
          <p:nvPr>
            <p:ph idx="1" type="body"/>
          </p:nvPr>
        </p:nvSpPr>
        <p:spPr>
          <a:xfrm>
            <a:off x="4349650" y="4044475"/>
            <a:ext cx="25341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Ivan Korčok</a:t>
            </a:r>
            <a:r>
              <a:rPr lang="pl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                 46,87 proc.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" name="Google Shape;30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6325" y="992000"/>
            <a:ext cx="5149112" cy="290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1"/>
          <p:cNvSpPr txBox="1"/>
          <p:nvPr>
            <p:ph type="title"/>
          </p:nvPr>
        </p:nvSpPr>
        <p:spPr>
          <a:xfrm>
            <a:off x="1296925" y="377900"/>
            <a:ext cx="6789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Kwiecień 2024 r., wybory prezydenckie na Słowacji </a:t>
            </a:r>
            <a:endParaRPr b="1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8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13" name="Google Shape;31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43125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15" name="Google Shape;315;p51"/>
          <p:cNvSpPr txBox="1"/>
          <p:nvPr>
            <p:ph idx="1" type="body"/>
          </p:nvPr>
        </p:nvSpPr>
        <p:spPr>
          <a:xfrm>
            <a:off x="757000" y="1226200"/>
            <a:ext cx="4131300" cy="3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b="1" lang="pl" sz="1200">
                <a:solidFill>
                  <a:srgbClr val="000528"/>
                </a:solidFill>
                <a:highlight>
                  <a:srgbClr val="FBFBFD"/>
                </a:highlight>
                <a:latin typeface="Roboto"/>
                <a:ea typeface="Roboto"/>
                <a:cs typeface="Roboto"/>
                <a:sym typeface="Roboto"/>
              </a:rPr>
              <a:t>Gdyby Rosja napadła kraj NATO i tym samym by uruchomiono artykuł 5 – wiemy, o czym on jest, że atak na jednego z członków sojuszu uważa się za atak na wszystkich  – zgodzilibyście się w takim przypadku z pomocą temu zaatakowanemu państwu, z wojskową pomocą, np. Polsce?</a:t>
            </a:r>
            <a:endParaRPr b="1" sz="1200">
              <a:solidFill>
                <a:srgbClr val="000528"/>
              </a:solidFill>
              <a:highlight>
                <a:srgbClr val="FBFBFD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b="1" lang="pl" sz="1200">
                <a:solidFill>
                  <a:srgbClr val="000528"/>
                </a:solidFill>
                <a:highlight>
                  <a:srgbClr val="FBFBFD"/>
                </a:highlight>
                <a:latin typeface="Roboto"/>
                <a:ea typeface="Roboto"/>
                <a:cs typeface="Roboto"/>
                <a:sym typeface="Roboto"/>
              </a:rPr>
              <a:t>Peter Pellegrini: </a:t>
            </a:r>
            <a:r>
              <a:rPr lang="pl" sz="1200">
                <a:solidFill>
                  <a:srgbClr val="000528"/>
                </a:solidFill>
                <a:highlight>
                  <a:srgbClr val="FBFBFD"/>
                </a:highlight>
                <a:latin typeface="Roboto"/>
                <a:ea typeface="Roboto"/>
                <a:cs typeface="Roboto"/>
                <a:sym typeface="Roboto"/>
              </a:rPr>
              <a:t>Nie mamy im co dać do rąk, nie mieliby czym walczyć. Musimy zrozumieć, że dziś nie potrafimy pomóc wojskowo nawet naszym sojusznikom.</a:t>
            </a:r>
            <a:endParaRPr sz="1200">
              <a:solidFill>
                <a:srgbClr val="000528"/>
              </a:solidFill>
              <a:highlight>
                <a:srgbClr val="FBFBFD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528"/>
              </a:solidFill>
              <a:highlight>
                <a:srgbClr val="FBFBFD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>
                <a:solidFill>
                  <a:srgbClr val="000528"/>
                </a:solidFill>
                <a:highlight>
                  <a:srgbClr val="FBFBFD"/>
                </a:highlight>
                <a:latin typeface="Roboto"/>
                <a:ea typeface="Roboto"/>
                <a:cs typeface="Roboto"/>
                <a:sym typeface="Roboto"/>
              </a:rPr>
              <a:t>Ivan Korčok</a:t>
            </a:r>
            <a:r>
              <a:rPr lang="pl" sz="1200">
                <a:solidFill>
                  <a:srgbClr val="000528"/>
                </a:solidFill>
                <a:highlight>
                  <a:srgbClr val="FBFBFD"/>
                </a:highlight>
                <a:latin typeface="Roboto"/>
                <a:ea typeface="Roboto"/>
                <a:cs typeface="Roboto"/>
                <a:sym typeface="Roboto"/>
              </a:rPr>
              <a:t>: Moja odpowiedź jest jednoznaczna – Słowacja nie może być pasażerem na gapę.</a:t>
            </a:r>
            <a:endParaRPr sz="1200">
              <a:solidFill>
                <a:srgbClr val="000528"/>
              </a:solidFill>
              <a:highlight>
                <a:srgbClr val="FBFBFD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51"/>
          <p:cNvSpPr txBox="1"/>
          <p:nvPr/>
        </p:nvSpPr>
        <p:spPr>
          <a:xfrm>
            <a:off x="6088625" y="4418225"/>
            <a:ext cx="249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u="sng">
                <a:solidFill>
                  <a:srgbClr val="1155CC"/>
                </a:solidFill>
                <a:highlight>
                  <a:srgbClr val="FBFBFD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Debata kandydatów</a:t>
            </a:r>
            <a:r>
              <a:rPr lang="pl" sz="1200">
                <a:solidFill>
                  <a:srgbClr val="000528"/>
                </a:solidFill>
                <a:highlight>
                  <a:srgbClr val="FBFBFD"/>
                </a:highlight>
              </a:rPr>
              <a:t> w RTVS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7" name="Google Shape;31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5175" y="1961738"/>
            <a:ext cx="4085976" cy="228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2"/>
          <p:cNvSpPr txBox="1"/>
          <p:nvPr>
            <p:ph type="title"/>
          </p:nvPr>
        </p:nvSpPr>
        <p:spPr>
          <a:xfrm>
            <a:off x="1296925" y="377900"/>
            <a:ext cx="678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24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Wsparcie dla NATO w badanych krajach </a:t>
            </a:r>
            <a:endParaRPr b="1" sz="24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23" name="Google Shape;32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42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25" name="Google Shape;325;p52"/>
          <p:cNvSpPr txBox="1"/>
          <p:nvPr>
            <p:ph idx="1" type="body"/>
          </p:nvPr>
        </p:nvSpPr>
        <p:spPr>
          <a:xfrm>
            <a:off x="411600" y="4516375"/>
            <a:ext cx="824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6" name="Google Shape;326;p52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200" y="1039100"/>
            <a:ext cx="8612649" cy="374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3"/>
          <p:cNvSpPr txBox="1"/>
          <p:nvPr>
            <p:ph type="title"/>
          </p:nvPr>
        </p:nvSpPr>
        <p:spPr>
          <a:xfrm>
            <a:off x="1296925" y="377900"/>
            <a:ext cx="678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24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Kto wierzy w siłę odstraszania NATO?</a:t>
            </a:r>
            <a:endParaRPr b="1" sz="24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32" name="Google Shape;33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43125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34" name="Google Shape;334;p53"/>
          <p:cNvSpPr txBox="1"/>
          <p:nvPr>
            <p:ph idx="1" type="body"/>
          </p:nvPr>
        </p:nvSpPr>
        <p:spPr>
          <a:xfrm>
            <a:off x="411600" y="4516375"/>
            <a:ext cx="824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5" name="Google Shape;335;p53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725" y="988075"/>
            <a:ext cx="6248550" cy="383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/>
          <p:nvPr/>
        </p:nvSpPr>
        <p:spPr>
          <a:xfrm>
            <a:off x="4683975" y="608675"/>
            <a:ext cx="3764400" cy="1660800"/>
          </a:xfrm>
          <a:prstGeom prst="roundRect">
            <a:avLst>
              <a:gd fmla="val 4742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7"/>
          <p:cNvSpPr txBox="1"/>
          <p:nvPr>
            <p:ph type="title"/>
          </p:nvPr>
        </p:nvSpPr>
        <p:spPr>
          <a:xfrm>
            <a:off x="897050" y="1681581"/>
            <a:ext cx="3499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Stowarzyszenie Demagog</a:t>
            </a:r>
            <a:endParaRPr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8" name="Google Shape;128;p27"/>
          <p:cNvSpPr txBox="1"/>
          <p:nvPr>
            <p:ph idx="1" type="body"/>
          </p:nvPr>
        </p:nvSpPr>
        <p:spPr>
          <a:xfrm>
            <a:off x="668450" y="3111493"/>
            <a:ext cx="3499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" sz="1200">
                <a:solidFill>
                  <a:srgbClr val="0F35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Demagog to </a:t>
            </a:r>
            <a:r>
              <a:rPr b="1" lang="pl" sz="1200">
                <a:solidFill>
                  <a:srgbClr val="0F35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pierwsza polska organizacja fact-checkingowa.</a:t>
            </a:r>
            <a:r>
              <a:rPr lang="pl" sz="1200">
                <a:solidFill>
                  <a:srgbClr val="0F35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Od 2014 roku weryfikujemy wypowiedzi polityków, sprawdzamy obietnice wyborcze, walczymy z fake newsami i dezinformacją. Dzielimy się wiedzą i edukujemy.</a:t>
            </a:r>
            <a:endParaRPr sz="12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" name="Google Shape;12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375" y="2011025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7"/>
          <p:cNvSpPr txBox="1"/>
          <p:nvPr>
            <p:ph type="title"/>
          </p:nvPr>
        </p:nvSpPr>
        <p:spPr>
          <a:xfrm>
            <a:off x="4948550" y="802735"/>
            <a:ext cx="324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" sz="1800">
                <a:solidFill>
                  <a:srgbClr val="DB5B1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Portal demagog.org.pl</a:t>
            </a:r>
            <a:endParaRPr sz="1800">
              <a:solidFill>
                <a:srgbClr val="DB5B1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31" name="Google Shape;131;p27"/>
          <p:cNvSpPr txBox="1"/>
          <p:nvPr>
            <p:ph idx="1" type="body"/>
          </p:nvPr>
        </p:nvSpPr>
        <p:spPr>
          <a:xfrm>
            <a:off x="4948550" y="1183250"/>
            <a:ext cx="32832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W ciągu ponad 10 lat działalności portalu zespół analityków zweryfikował </a:t>
            </a:r>
            <a:r>
              <a:rPr lang="pl" sz="1000">
                <a:solidFill>
                  <a:srgbClr val="0F3566"/>
                </a:solidFill>
                <a:latin typeface="Roboto Medium"/>
                <a:ea typeface="Roboto Medium"/>
                <a:cs typeface="Roboto Medium"/>
                <a:sym typeface="Roboto Medium"/>
              </a:rPr>
              <a:t>niemal 6 </a:t>
            </a:r>
            <a:r>
              <a:rPr lang="pl" sz="1000">
                <a:solidFill>
                  <a:srgbClr val="0F3566"/>
                </a:solidFill>
                <a:latin typeface="Roboto Medium"/>
                <a:ea typeface="Roboto Medium"/>
                <a:cs typeface="Roboto Medium"/>
                <a:sym typeface="Roboto Medium"/>
              </a:rPr>
              <a:t>tys.</a:t>
            </a:r>
            <a:r>
              <a:rPr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" sz="1000">
                <a:solidFill>
                  <a:srgbClr val="0F3566"/>
                </a:solidFill>
                <a:latin typeface="Roboto Medium"/>
                <a:ea typeface="Roboto Medium"/>
                <a:cs typeface="Roboto Medium"/>
                <a:sym typeface="Roboto Medium"/>
              </a:rPr>
              <a:t>wypowiedzi</a:t>
            </a:r>
            <a:r>
              <a:rPr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 osób publicznych i obalił</a:t>
            </a:r>
            <a:r>
              <a:rPr b="1"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 niemal 2,5 tys. fałszywych informacji.</a:t>
            </a:r>
            <a:endParaRPr b="1" sz="1000">
              <a:solidFill>
                <a:srgbClr val="0F3566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27"/>
          <p:cNvSpPr/>
          <p:nvPr/>
        </p:nvSpPr>
        <p:spPr>
          <a:xfrm>
            <a:off x="4708064" y="2569225"/>
            <a:ext cx="3764400" cy="1965600"/>
          </a:xfrm>
          <a:prstGeom prst="roundRect">
            <a:avLst>
              <a:gd fmla="val 4742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7"/>
          <p:cNvSpPr txBox="1"/>
          <p:nvPr>
            <p:ph type="title"/>
          </p:nvPr>
        </p:nvSpPr>
        <p:spPr>
          <a:xfrm>
            <a:off x="4972075" y="2763285"/>
            <a:ext cx="321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" sz="1800">
                <a:solidFill>
                  <a:srgbClr val="DB5B1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Akademia Fact-checkingu</a:t>
            </a:r>
            <a:endParaRPr sz="1800">
              <a:solidFill>
                <a:srgbClr val="DB5B1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34" name="Google Shape;134;p27"/>
          <p:cNvSpPr txBox="1"/>
          <p:nvPr>
            <p:ph idx="1" type="body"/>
          </p:nvPr>
        </p:nvSpPr>
        <p:spPr>
          <a:xfrm>
            <a:off x="4972075" y="3143800"/>
            <a:ext cx="32832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Prowadzimy działania edukacyjne w ramach Akademii Fact-checkingu. W warsztatach i prelekcjach dotyczących zjawiska fake newsów, dezinformacji oraz sposobów walki z fałszywymi informacjami wzięło udział do tej pory </a:t>
            </a:r>
            <a:r>
              <a:rPr lang="pl" sz="1000">
                <a:solidFill>
                  <a:srgbClr val="0F3566"/>
                </a:solidFill>
                <a:latin typeface="Roboto Medium"/>
                <a:ea typeface="Roboto Medium"/>
                <a:cs typeface="Roboto Medium"/>
                <a:sym typeface="Roboto Medium"/>
              </a:rPr>
              <a:t>ok. 6,5 tys. uczniów i studentów, ok. 1 tys.  nauczycieli i ponad 600 seniorów</a:t>
            </a:r>
            <a:r>
              <a:rPr lang="pl" sz="10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 w całej Polsce.</a:t>
            </a:r>
            <a:endParaRPr sz="10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 txBox="1"/>
          <p:nvPr>
            <p:ph type="title"/>
          </p:nvPr>
        </p:nvSpPr>
        <p:spPr>
          <a:xfrm>
            <a:off x="1296925" y="377900"/>
            <a:ext cx="678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24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Stosunek do USA</a:t>
            </a:r>
            <a:endParaRPr b="1" sz="24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41" name="Google Shape;34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3" name="Google Shape;343;p54"/>
          <p:cNvSpPr txBox="1"/>
          <p:nvPr>
            <p:ph idx="1" type="body"/>
          </p:nvPr>
        </p:nvSpPr>
        <p:spPr>
          <a:xfrm>
            <a:off x="411600" y="4516375"/>
            <a:ext cx="824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4" name="Google Shape;344;p54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600" y="931750"/>
            <a:ext cx="6034725" cy="373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5"/>
          <p:cNvSpPr txBox="1"/>
          <p:nvPr>
            <p:ph type="title"/>
          </p:nvPr>
        </p:nvSpPr>
        <p:spPr>
          <a:xfrm>
            <a:off x="1296925" y="377900"/>
            <a:ext cx="678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24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Stosunek do USA</a:t>
            </a:r>
            <a:endParaRPr b="1" sz="24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50" name="Google Shape;35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2" name="Google Shape;352;p55"/>
          <p:cNvSpPr txBox="1"/>
          <p:nvPr>
            <p:ph idx="1" type="body"/>
          </p:nvPr>
        </p:nvSpPr>
        <p:spPr>
          <a:xfrm>
            <a:off x="411600" y="4516375"/>
            <a:ext cx="824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3" name="Google Shape;353;p55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875" y="1057250"/>
            <a:ext cx="6414300" cy="396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6"/>
          <p:cNvSpPr txBox="1"/>
          <p:nvPr>
            <p:ph type="title"/>
          </p:nvPr>
        </p:nvSpPr>
        <p:spPr>
          <a:xfrm>
            <a:off x="1296925" y="377900"/>
            <a:ext cx="678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24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Stosunek do Rosji</a:t>
            </a:r>
            <a:endParaRPr b="1" sz="24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59" name="Google Shape;35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61" name="Google Shape;361;p56"/>
          <p:cNvSpPr txBox="1"/>
          <p:nvPr>
            <p:ph idx="1" type="body"/>
          </p:nvPr>
        </p:nvSpPr>
        <p:spPr>
          <a:xfrm>
            <a:off x="411600" y="4516375"/>
            <a:ext cx="824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2" name="Google Shape;362;p56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1550" y="1343050"/>
            <a:ext cx="5931306" cy="366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7"/>
          <p:cNvSpPr txBox="1"/>
          <p:nvPr>
            <p:ph type="title"/>
          </p:nvPr>
        </p:nvSpPr>
        <p:spPr>
          <a:xfrm>
            <a:off x="1296925" y="377900"/>
            <a:ext cx="678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24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Stosunek do Rosji</a:t>
            </a:r>
            <a:endParaRPr b="1" sz="24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68" name="Google Shape;36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0" name="Google Shape;370;p57"/>
          <p:cNvSpPr txBox="1"/>
          <p:nvPr>
            <p:ph idx="1" type="body"/>
          </p:nvPr>
        </p:nvSpPr>
        <p:spPr>
          <a:xfrm>
            <a:off x="411600" y="4516375"/>
            <a:ext cx="824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1" name="Google Shape;371;p57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5413" y="1118300"/>
            <a:ext cx="6436974" cy="398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8"/>
          <p:cNvSpPr txBox="1"/>
          <p:nvPr>
            <p:ph type="title"/>
          </p:nvPr>
        </p:nvSpPr>
        <p:spPr>
          <a:xfrm>
            <a:off x="1296925" y="377900"/>
            <a:ext cx="678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24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Większość Słowaków za atak Rosji na Ukrainę </a:t>
            </a:r>
            <a:endParaRPr b="1" sz="24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77" name="Google Shape;37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9" name="Google Shape;379;p58"/>
          <p:cNvSpPr txBox="1"/>
          <p:nvPr>
            <p:ph idx="1" type="body"/>
          </p:nvPr>
        </p:nvSpPr>
        <p:spPr>
          <a:xfrm>
            <a:off x="411600" y="4516375"/>
            <a:ext cx="824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0" name="Google Shape;380;p58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1550" y="1108575"/>
            <a:ext cx="6192651" cy="382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9"/>
          <p:cNvSpPr txBox="1"/>
          <p:nvPr>
            <p:ph type="title"/>
          </p:nvPr>
        </p:nvSpPr>
        <p:spPr>
          <a:xfrm>
            <a:off x="1239875" y="328975"/>
            <a:ext cx="67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Organizacje pozarządowe to zagraniczni agenci?</a:t>
            </a:r>
            <a:endParaRPr b="1" sz="18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86" name="Google Shape;386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88" name="Google Shape;388;p59"/>
          <p:cNvSpPr txBox="1"/>
          <p:nvPr>
            <p:ph idx="1" type="body"/>
          </p:nvPr>
        </p:nvSpPr>
        <p:spPr>
          <a:xfrm>
            <a:off x="411600" y="4516375"/>
            <a:ext cx="824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9" name="Google Shape;389;p59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699" y="1048525"/>
            <a:ext cx="7302399" cy="3614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0"/>
          <p:cNvSpPr txBox="1"/>
          <p:nvPr>
            <p:ph type="title"/>
          </p:nvPr>
        </p:nvSpPr>
        <p:spPr>
          <a:xfrm>
            <a:off x="1296925" y="377900"/>
            <a:ext cx="678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24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A na to nowy słowacki rząd Roberta Ficy…</a:t>
            </a:r>
            <a:endParaRPr b="1" sz="24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95" name="Google Shape;39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97" name="Google Shape;397;p60"/>
          <p:cNvSpPr txBox="1"/>
          <p:nvPr>
            <p:ph idx="1" type="body"/>
          </p:nvPr>
        </p:nvSpPr>
        <p:spPr>
          <a:xfrm>
            <a:off x="411600" y="4516375"/>
            <a:ext cx="824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8" name="Google Shape;39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000" y="1040375"/>
            <a:ext cx="3383825" cy="39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9800" y="1084400"/>
            <a:ext cx="3408852" cy="327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1"/>
          <p:cNvSpPr txBox="1"/>
          <p:nvPr>
            <p:ph type="title"/>
          </p:nvPr>
        </p:nvSpPr>
        <p:spPr>
          <a:xfrm>
            <a:off x="1296925" y="530300"/>
            <a:ext cx="67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Komu zagraża zachodni styl życia?</a:t>
            </a:r>
            <a:endParaRPr b="1" sz="18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05" name="Google Shape;40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07" name="Google Shape;407;p61"/>
          <p:cNvSpPr txBox="1"/>
          <p:nvPr>
            <p:ph idx="1" type="body"/>
          </p:nvPr>
        </p:nvSpPr>
        <p:spPr>
          <a:xfrm>
            <a:off x="411600" y="4516375"/>
            <a:ext cx="824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8" name="Google Shape;408;p61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275" y="948925"/>
            <a:ext cx="6497451" cy="40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2"/>
          <p:cNvSpPr txBox="1"/>
          <p:nvPr>
            <p:ph type="title"/>
          </p:nvPr>
        </p:nvSpPr>
        <p:spPr>
          <a:xfrm>
            <a:off x="1296925" y="377900"/>
            <a:ext cx="67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Dlaczego Czesi i Słowacy różnią się w stosunku do Rosji</a:t>
            </a: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?</a:t>
            </a:r>
            <a:endParaRPr b="1" sz="18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14" name="Google Shape;41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148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6" name="Google Shape;416;p62"/>
          <p:cNvSpPr txBox="1"/>
          <p:nvPr>
            <p:ph idx="1" type="body"/>
          </p:nvPr>
        </p:nvSpPr>
        <p:spPr>
          <a:xfrm>
            <a:off x="694275" y="4391325"/>
            <a:ext cx="24996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Karel Havlíček Borovský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7" name="Google Shape;41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275" y="1160212"/>
            <a:ext cx="2499675" cy="31565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2"/>
          <p:cNvSpPr txBox="1"/>
          <p:nvPr/>
        </p:nvSpPr>
        <p:spPr>
          <a:xfrm>
            <a:off x="4029550" y="1215200"/>
            <a:ext cx="38514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Rosyjskie mrozy i inne rosyjskie rzeczy zgasiły we mnie ostatnią iskrę wszechsłowiańskiej miłości</a:t>
            </a: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“.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„Na całym świecie, zwłaszcza w Europie, Rosjanie są znienawidzeni lub pogardzani (i to niemal zawsze z dobrych powodów). Od razu się z nami zbratali i zaprzyjaźnili, ale uważając się za naszych starszych braci, za naszych opiekunów. Rosyjscy panslawiści, zgodnie ze swoim niemądrym myśleniem o nas, wierzą, że chcielibyśmy być przez nich rządzeni. I są głęboko przekonani, że kiedyś wszystkie słowiańskie ziemie </a:t>
            </a: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pod swoją władzą </a:t>
            </a: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będą mieć”.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3"/>
          <p:cNvSpPr txBox="1"/>
          <p:nvPr>
            <p:ph type="title"/>
          </p:nvPr>
        </p:nvSpPr>
        <p:spPr>
          <a:xfrm>
            <a:off x="1296925" y="424100"/>
            <a:ext cx="67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Eurosceptycyzm po czesku, czy czeka nas Czexit?</a:t>
            </a:r>
            <a:endParaRPr b="1" sz="18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24" name="Google Shape;42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26" name="Google Shape;426;p63"/>
          <p:cNvSpPr txBox="1"/>
          <p:nvPr>
            <p:ph idx="1" type="body"/>
          </p:nvPr>
        </p:nvSpPr>
        <p:spPr>
          <a:xfrm>
            <a:off x="899400" y="3493300"/>
            <a:ext cx="824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63"/>
          <p:cNvSpPr txBox="1"/>
          <p:nvPr/>
        </p:nvSpPr>
        <p:spPr>
          <a:xfrm>
            <a:off x="611675" y="1583025"/>
            <a:ext cx="4751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" name="Google Shape;428;p63"/>
          <p:cNvSpPr/>
          <p:nvPr/>
        </p:nvSpPr>
        <p:spPr>
          <a:xfrm>
            <a:off x="611675" y="1256700"/>
            <a:ext cx="4751700" cy="26301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Czechia’s Euroscepticism persists particularly under the influence of populist parties, including the </a:t>
            </a:r>
            <a:r>
              <a:rPr b="1"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ANO movement led by former Prime Minister Andrej Babiš</a:t>
            </a:r>
            <a:r>
              <a:rPr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which continues to employ Eurosceptic and national-conservative messaging. Such rhetoric has consistently skewed public discussion around EU policies to be predominantly negative, with EU energy and green policies being prime examples. The government </a:t>
            </a:r>
            <a:r>
              <a:rPr b="1"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under Petr Fiala marked a shift towards proactive EU policymaking</a:t>
            </a:r>
            <a:r>
              <a:rPr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however, </a:t>
            </a:r>
            <a:r>
              <a:rPr b="1"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even Fiala’s Civic Democratic Party (ODS), the major government party, harbours a strongly Eurosceptic wing</a:t>
            </a:r>
            <a:r>
              <a:rPr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”.</a:t>
            </a:r>
            <a:endParaRPr/>
          </a:p>
        </p:txBody>
      </p:sp>
      <p:sp>
        <p:nvSpPr>
          <p:cNvPr id="429" name="Google Shape;429;p63"/>
          <p:cNvSpPr txBox="1"/>
          <p:nvPr/>
        </p:nvSpPr>
        <p:spPr>
          <a:xfrm>
            <a:off x="590825" y="4364400"/>
            <a:ext cx="479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Kristína Šefčíková, Prague Security Studies Institute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0" name="Google Shape;43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4375" y="1207950"/>
            <a:ext cx="1709908" cy="23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3"/>
          <p:cNvSpPr txBox="1"/>
          <p:nvPr/>
        </p:nvSpPr>
        <p:spPr>
          <a:xfrm>
            <a:off x="5774200" y="3740400"/>
            <a:ext cx="3023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Petr Fiala, ODS/</a:t>
            </a: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Europejscy Konserwatyści i Reformatorzy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/>
          <p:nvPr>
            <p:ph type="title"/>
          </p:nvPr>
        </p:nvSpPr>
        <p:spPr>
          <a:xfrm>
            <a:off x="1444825" y="393118"/>
            <a:ext cx="349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GLOBSEC</a:t>
            </a:r>
            <a:endParaRPr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1" name="Google Shape;141;p28"/>
          <p:cNvSpPr txBox="1"/>
          <p:nvPr>
            <p:ph idx="1" type="body"/>
          </p:nvPr>
        </p:nvSpPr>
        <p:spPr>
          <a:xfrm>
            <a:off x="1444825" y="1239626"/>
            <a:ext cx="59466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GLOBSEC jest międzynarodowym think-tankiem z siedzibą w </a:t>
            </a:r>
            <a:r>
              <a:rPr b="1"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Bratysławie</a:t>
            </a:r>
            <a:r>
              <a:rPr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którego misją jest polepszanie bezpieczeństwa, dobrobytu oraz zrównoważony rozwój w Europie i na świecie.</a:t>
            </a:r>
            <a:endParaRPr sz="1200">
              <a:solidFill>
                <a:srgbClr val="103567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100"/>
              <a:buNone/>
            </a:pPr>
            <a:r>
              <a:rPr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Wśród najważniejszych działań GLOBSEC można wymienić:</a:t>
            </a:r>
            <a:endParaRPr sz="1200">
              <a:solidFill>
                <a:srgbClr val="103567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03567"/>
              </a:buClr>
              <a:buSzPts val="1200"/>
              <a:buFont typeface="Roboto"/>
              <a:buChar char="●"/>
            </a:pPr>
            <a:r>
              <a:rPr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Prowadzenie badań i pogłębionych analiz na temat głównych zagrożeń i ryzyk dla naszego bezpieczeństwa</a:t>
            </a:r>
            <a:endParaRPr sz="1200">
              <a:solidFill>
                <a:srgbClr val="103567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67"/>
              </a:buClr>
              <a:buSzPts val="1200"/>
              <a:buFont typeface="Roboto"/>
              <a:buChar char="●"/>
            </a:pPr>
            <a:r>
              <a:rPr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Napędzanie zmian angażujących decydentów i ekspertów reprezentujących różne sektory i dziedziny</a:t>
            </a:r>
            <a:endParaRPr sz="1200">
              <a:solidFill>
                <a:srgbClr val="103567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67"/>
              </a:buClr>
              <a:buSzPts val="1200"/>
              <a:buFont typeface="Roboto"/>
              <a:buChar char="●"/>
            </a:pPr>
            <a:r>
              <a:rPr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Łączenie liderów i interesariuszy z różnych środowisk we właściwym miejscu </a:t>
            </a:r>
            <a:br>
              <a:rPr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 czasie</a:t>
            </a:r>
            <a:endParaRPr sz="1200">
              <a:solidFill>
                <a:srgbClr val="103567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Jedną z głównych form takich działań jest organizowane corocznie w Bratysławie </a:t>
            </a:r>
            <a:r>
              <a:rPr b="1"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Forum Bezpieczeństwa (GLOBSEC Security Forum)</a:t>
            </a:r>
            <a:r>
              <a:rPr lang="pl" sz="1200">
                <a:solidFill>
                  <a:srgbClr val="10356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200">
              <a:solidFill>
                <a:srgbClr val="103567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solidFill>
                <a:srgbClr val="103567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2" name="Google Shape;14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400" y="507025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4"/>
          <p:cNvSpPr txBox="1"/>
          <p:nvPr>
            <p:ph type="title"/>
          </p:nvPr>
        </p:nvSpPr>
        <p:spPr>
          <a:xfrm>
            <a:off x="1296925" y="424100"/>
            <a:ext cx="67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Eurosceptycyzm po czesku, czy czeka nas Czexit?</a:t>
            </a:r>
            <a:endParaRPr b="1" sz="18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37" name="Google Shape;43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9" name="Google Shape;439;p64"/>
          <p:cNvSpPr txBox="1"/>
          <p:nvPr/>
        </p:nvSpPr>
        <p:spPr>
          <a:xfrm>
            <a:off x="611675" y="1583025"/>
            <a:ext cx="4751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0" name="Google Shape;44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825" y="1063200"/>
            <a:ext cx="3869400" cy="393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4"/>
          <p:cNvSpPr txBox="1"/>
          <p:nvPr/>
        </p:nvSpPr>
        <p:spPr>
          <a:xfrm>
            <a:off x="5688500" y="3866675"/>
            <a:ext cx="29595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EP Spring 2024 Survey: Use your vote - Countdown to the European elections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5"/>
          <p:cNvSpPr txBox="1"/>
          <p:nvPr>
            <p:ph type="title"/>
          </p:nvPr>
        </p:nvSpPr>
        <p:spPr>
          <a:xfrm>
            <a:off x="1296925" y="424100"/>
            <a:ext cx="67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Eurosceptycyzm po czesku, czy czeka nas Czexit?</a:t>
            </a:r>
            <a:endParaRPr b="1" sz="18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47" name="Google Shape;44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49" name="Google Shape;449;p65"/>
          <p:cNvSpPr txBox="1"/>
          <p:nvPr/>
        </p:nvSpPr>
        <p:spPr>
          <a:xfrm>
            <a:off x="611675" y="1583025"/>
            <a:ext cx="4751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0" name="Google Shape;450;p6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850" y="936025"/>
            <a:ext cx="5065350" cy="4038826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5"/>
          <p:cNvSpPr txBox="1"/>
          <p:nvPr/>
        </p:nvSpPr>
        <p:spPr>
          <a:xfrm>
            <a:off x="5196625" y="1798575"/>
            <a:ext cx="340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Zadowolenie vs niezadowoleni: 41 do 36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p65"/>
          <p:cNvSpPr txBox="1"/>
          <p:nvPr/>
        </p:nvSpPr>
        <p:spPr>
          <a:xfrm>
            <a:off x="5196625" y="2473975"/>
            <a:ext cx="37515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 případě respondentů, kteří životní úroveň své domácnosti označují za </a:t>
            </a:r>
            <a:r>
              <a:rPr b="1"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„ani dobrou, ani špatnou“, již převládá nespokojenost (32 % spokojených, 40 % nespokojených) </a:t>
            </a: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mezi dotázanými subjektivně hodnotícími životní úroveň své domácnosti jako </a:t>
            </a:r>
            <a:r>
              <a:rPr b="1"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špatnou převažují nespokojení velmi výrazně (20 % spokojených, 58 % nespokojených)</a:t>
            </a: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6"/>
          <p:cNvSpPr txBox="1"/>
          <p:nvPr>
            <p:ph type="title"/>
          </p:nvPr>
        </p:nvSpPr>
        <p:spPr>
          <a:xfrm>
            <a:off x="1296925" y="424100"/>
            <a:ext cx="67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Wybory parlamentarne w Czechach w 2025 roku</a:t>
            </a:r>
            <a:endParaRPr b="1" sz="18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58" name="Google Shape;45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60" name="Google Shape;460;p66"/>
          <p:cNvSpPr txBox="1"/>
          <p:nvPr/>
        </p:nvSpPr>
        <p:spPr>
          <a:xfrm>
            <a:off x="611675" y="1583025"/>
            <a:ext cx="4751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1" name="Google Shape;461;p6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725" y="1274575"/>
            <a:ext cx="5734050" cy="30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4" name="Google Shape;464;p66"/>
          <p:cNvSpPr txBox="1"/>
          <p:nvPr/>
        </p:nvSpPr>
        <p:spPr>
          <a:xfrm>
            <a:off x="6330375" y="4358500"/>
            <a:ext cx="218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pl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Źródło: Mandaty.cz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7"/>
          <p:cNvSpPr txBox="1"/>
          <p:nvPr>
            <p:ph type="title"/>
          </p:nvPr>
        </p:nvSpPr>
        <p:spPr>
          <a:xfrm>
            <a:off x="1296925" y="424100"/>
            <a:ext cx="67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Tomio Okamura, SPD (Wolność i Demokracja Bezpośrednia)</a:t>
            </a:r>
            <a:endParaRPr b="1" sz="18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70" name="Google Shape;47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72" name="Google Shape;472;p67"/>
          <p:cNvSpPr txBox="1"/>
          <p:nvPr/>
        </p:nvSpPr>
        <p:spPr>
          <a:xfrm>
            <a:off x="611675" y="1583025"/>
            <a:ext cx="4751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3" name="Google Shape;473;p6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6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75" name="Google Shape;47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125" y="1140200"/>
            <a:ext cx="3706050" cy="36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2424" y="1087100"/>
            <a:ext cx="3690630" cy="36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8"/>
          <p:cNvSpPr txBox="1"/>
          <p:nvPr>
            <p:ph type="title"/>
          </p:nvPr>
        </p:nvSpPr>
        <p:spPr>
          <a:xfrm>
            <a:off x="1296925" y="424100"/>
            <a:ext cx="67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 sz="1800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Tomio Okamura, SPD (Wolność i Demokracja Bezpośrednia)</a:t>
            </a:r>
            <a:endParaRPr b="1" sz="1800">
              <a:solidFill>
                <a:srgbClr val="1035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82" name="Google Shape;48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075" y="4610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84" name="Google Shape;484;p68"/>
          <p:cNvSpPr txBox="1"/>
          <p:nvPr/>
        </p:nvSpPr>
        <p:spPr>
          <a:xfrm>
            <a:off x="611675" y="1583025"/>
            <a:ext cx="4751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5" name="Google Shape;485;p6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6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87" name="Google Shape;48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9500" y="1098988"/>
            <a:ext cx="5734050" cy="32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68"/>
          <p:cNvSpPr txBox="1"/>
          <p:nvPr/>
        </p:nvSpPr>
        <p:spPr>
          <a:xfrm>
            <a:off x="1369425" y="4466875"/>
            <a:ext cx="573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pl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Kampania przed wyborami do parlamentu w 2017 roku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9"/>
          <p:cNvSpPr txBox="1"/>
          <p:nvPr>
            <p:ph type="title"/>
          </p:nvPr>
        </p:nvSpPr>
        <p:spPr>
          <a:xfrm>
            <a:off x="795750" y="1617450"/>
            <a:ext cx="7552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Polexit? Slovexit? Czexit?</a:t>
            </a:r>
            <a:endParaRPr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Jaka przyszłość w Unii czeka region Europy Środkowo-Wschodniej?</a:t>
            </a:r>
            <a:endParaRPr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4" name="Google Shape;494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95" name="Google Shape;495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8275" y="632050"/>
            <a:ext cx="347450" cy="5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0"/>
          <p:cNvSpPr txBox="1"/>
          <p:nvPr>
            <p:ph type="title"/>
          </p:nvPr>
        </p:nvSpPr>
        <p:spPr>
          <a:xfrm>
            <a:off x="2206500" y="2421150"/>
            <a:ext cx="473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ZAPRASZAMY DO DYSKUSJI</a:t>
            </a:r>
            <a:endParaRPr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1" name="Google Shape;501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02" name="Google Shape;502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88376" y="1740575"/>
            <a:ext cx="2767250" cy="3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9300" y="3883225"/>
            <a:ext cx="251666" cy="25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1067" y="3883226"/>
            <a:ext cx="251666" cy="25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88088" y="3892907"/>
            <a:ext cx="286512" cy="23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7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75309" y="3892908"/>
            <a:ext cx="290383" cy="23231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70"/>
          <p:cNvSpPr txBox="1"/>
          <p:nvPr>
            <p:ph idx="1" type="body"/>
          </p:nvPr>
        </p:nvSpPr>
        <p:spPr>
          <a:xfrm>
            <a:off x="1580975" y="3839700"/>
            <a:ext cx="90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/Demagog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8" name="Google Shape;508;p70"/>
          <p:cNvSpPr txBox="1"/>
          <p:nvPr>
            <p:ph idx="1" type="body"/>
          </p:nvPr>
        </p:nvSpPr>
        <p:spPr>
          <a:xfrm>
            <a:off x="3065700" y="3839700"/>
            <a:ext cx="90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/demagogpl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9" name="Google Shape;509;p70"/>
          <p:cNvSpPr txBox="1"/>
          <p:nvPr>
            <p:ph idx="1" type="body"/>
          </p:nvPr>
        </p:nvSpPr>
        <p:spPr>
          <a:xfrm>
            <a:off x="4602713" y="3839700"/>
            <a:ext cx="90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/demagogpl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0" name="Google Shape;510;p70"/>
          <p:cNvSpPr txBox="1"/>
          <p:nvPr>
            <p:ph idx="1" type="body"/>
          </p:nvPr>
        </p:nvSpPr>
        <p:spPr>
          <a:xfrm>
            <a:off x="6174600" y="3839725"/>
            <a:ext cx="1640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kontakt@demagog.org.pl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/>
          <p:nvPr>
            <p:ph type="title"/>
          </p:nvPr>
        </p:nvSpPr>
        <p:spPr>
          <a:xfrm>
            <a:off x="1154225" y="442650"/>
            <a:ext cx="514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Raport GLOBSEC Trends 2024</a:t>
            </a:r>
            <a:endParaRPr b="1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49" name="Google Shape;14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500" y="55655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9"/>
          <p:cNvSpPr txBox="1"/>
          <p:nvPr>
            <p:ph idx="12" type="sldNum"/>
          </p:nvPr>
        </p:nvSpPr>
        <p:spPr>
          <a:xfrm>
            <a:off x="8501033" y="45509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1" name="Google Shape;15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4714775"/>
            <a:ext cx="1818940" cy="4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9575" y="4714775"/>
            <a:ext cx="2002074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5900" y="4730353"/>
            <a:ext cx="2002074" cy="42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67088" y="1165651"/>
            <a:ext cx="4409825" cy="248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 txBox="1"/>
          <p:nvPr/>
        </p:nvSpPr>
        <p:spPr>
          <a:xfrm>
            <a:off x="954300" y="3885763"/>
            <a:ext cx="8067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300">
                <a:solidFill>
                  <a:srgbClr val="0F3566"/>
                </a:solidFill>
              </a:rPr>
              <a:t>Do pobrania</a:t>
            </a:r>
            <a:r>
              <a:rPr lang="pl" sz="1300">
                <a:solidFill>
                  <a:srgbClr val="0F3566"/>
                </a:solidFill>
              </a:rPr>
              <a:t>: https://tinyurl.com/globsec2024</a:t>
            </a:r>
            <a:endParaRPr b="1" sz="1300">
              <a:solidFill>
                <a:srgbClr val="0F3566"/>
              </a:solidFill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 rotWithShape="1">
          <a:blip r:embed="rId8">
            <a:alphaModFix/>
          </a:blip>
          <a:srcRect b="17419" l="0" r="0" t="17412"/>
          <a:stretch/>
        </p:blipFill>
        <p:spPr>
          <a:xfrm>
            <a:off x="5617725" y="4703750"/>
            <a:ext cx="1877176" cy="4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 rotWithShape="1">
          <a:blip r:embed="rId9">
            <a:alphaModFix/>
          </a:blip>
          <a:srcRect b="4321" l="0" r="0" t="4321"/>
          <a:stretch/>
        </p:blipFill>
        <p:spPr>
          <a:xfrm>
            <a:off x="7266825" y="4703750"/>
            <a:ext cx="1877175" cy="42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type="title"/>
          </p:nvPr>
        </p:nvSpPr>
        <p:spPr>
          <a:xfrm>
            <a:off x="1296925" y="344325"/>
            <a:ext cx="678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Demagog partnerem GLOBSEC</a:t>
            </a:r>
            <a:endParaRPr b="1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63" name="Google Shape;16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000" y="458225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5" name="Google Shape;165;p30"/>
          <p:cNvSpPr txBox="1"/>
          <p:nvPr>
            <p:ph idx="1" type="body"/>
          </p:nvPr>
        </p:nvSpPr>
        <p:spPr>
          <a:xfrm>
            <a:off x="757000" y="1591925"/>
            <a:ext cx="73293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36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3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Jako organizacja partnerska stanowiliśmy wsparcie eksperckie GLOBSEC </a:t>
            </a:r>
            <a:b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w zakresie opracowania wyników badań na Polskę, wniosków i rekomendacji</a:t>
            </a:r>
            <a:b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36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3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Organizacja dzisiejszego spotkania promującego raport</a:t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/>
          <p:nvPr>
            <p:ph type="title"/>
          </p:nvPr>
        </p:nvSpPr>
        <p:spPr>
          <a:xfrm>
            <a:off x="1271250" y="530975"/>
            <a:ext cx="518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Metodologia badania</a:t>
            </a:r>
            <a:endParaRPr b="1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71" name="Google Shape;17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325" y="644875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3" name="Google Shape;173;p31"/>
          <p:cNvSpPr/>
          <p:nvPr/>
        </p:nvSpPr>
        <p:spPr>
          <a:xfrm>
            <a:off x="781925" y="1611775"/>
            <a:ext cx="2412000" cy="2132400"/>
          </a:xfrm>
          <a:prstGeom prst="roundRect">
            <a:avLst>
              <a:gd fmla="val 4742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1"/>
          <p:cNvSpPr txBox="1"/>
          <p:nvPr>
            <p:ph type="title"/>
          </p:nvPr>
        </p:nvSpPr>
        <p:spPr>
          <a:xfrm>
            <a:off x="1046500" y="1961825"/>
            <a:ext cx="188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" sz="1800">
                <a:solidFill>
                  <a:srgbClr val="DB5B1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9 państw</a:t>
            </a:r>
            <a:endParaRPr sz="1800">
              <a:solidFill>
                <a:srgbClr val="DB5B1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1046500" y="2387625"/>
            <a:ext cx="18828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" sz="12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Bułgaria, Czechy, Estonia, Litwa, Łotwa, Polska, Rumunia, Słowacja, Węgry.</a:t>
            </a:r>
            <a:endParaRPr sz="1200">
              <a:solidFill>
                <a:srgbClr val="0F3566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1"/>
          <p:cNvSpPr/>
          <p:nvPr/>
        </p:nvSpPr>
        <p:spPr>
          <a:xfrm>
            <a:off x="3391300" y="1611775"/>
            <a:ext cx="2412000" cy="2132400"/>
          </a:xfrm>
          <a:prstGeom prst="roundRect">
            <a:avLst>
              <a:gd fmla="val 4742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1"/>
          <p:cNvSpPr txBox="1"/>
          <p:nvPr>
            <p:ph type="title"/>
          </p:nvPr>
        </p:nvSpPr>
        <p:spPr>
          <a:xfrm>
            <a:off x="3655875" y="1961825"/>
            <a:ext cx="19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" sz="1800">
                <a:solidFill>
                  <a:srgbClr val="DB5B1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Próba badawcza</a:t>
            </a:r>
            <a:endParaRPr sz="1800">
              <a:solidFill>
                <a:srgbClr val="DB5B1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3655875" y="2387625"/>
            <a:ext cx="18828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" sz="12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1000 osób na państwo, reprezentatywna dla płci, wieku, wykształcenia, miejsca zamieszkania..</a:t>
            </a:r>
            <a:endParaRPr sz="1200">
              <a:solidFill>
                <a:srgbClr val="0F3566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31"/>
          <p:cNvSpPr/>
          <p:nvPr/>
        </p:nvSpPr>
        <p:spPr>
          <a:xfrm>
            <a:off x="6000675" y="1611775"/>
            <a:ext cx="2412000" cy="2132400"/>
          </a:xfrm>
          <a:prstGeom prst="roundRect">
            <a:avLst>
              <a:gd fmla="val 4742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1"/>
          <p:cNvSpPr txBox="1"/>
          <p:nvPr>
            <p:ph type="title"/>
          </p:nvPr>
        </p:nvSpPr>
        <p:spPr>
          <a:xfrm>
            <a:off x="6265250" y="1961825"/>
            <a:ext cx="19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" sz="1800">
                <a:solidFill>
                  <a:srgbClr val="DB5B1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Data sondażu</a:t>
            </a:r>
            <a:endParaRPr sz="1800">
              <a:solidFill>
                <a:srgbClr val="DB5B1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6265250" y="2387625"/>
            <a:ext cx="18828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" sz="12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Badanie przeprowadzono w lutym 2024 roku.</a:t>
            </a:r>
            <a:endParaRPr sz="1200">
              <a:solidFill>
                <a:srgbClr val="0F3566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1296925" y="377900"/>
            <a:ext cx="678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103567"/>
                </a:solidFill>
                <a:latin typeface="Fira Sans"/>
                <a:ea typeface="Fira Sans"/>
                <a:cs typeface="Fira Sans"/>
                <a:sym typeface="Fira Sans"/>
              </a:rPr>
              <a:t>Tematyka badania</a:t>
            </a:r>
            <a:endParaRPr b="1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87" name="Google Shape;18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000" y="491800"/>
            <a:ext cx="387800" cy="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757000" y="1434600"/>
            <a:ext cx="73293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5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Wojna w Ukrainie</a:t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5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Stosunek do NATO / UE</a:t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5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Partnerzy zagraniczni</a:t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5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Zagrożenia dla bezpieczeństwa</a:t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5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Społeczeństwo obywatelskie</a:t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3566"/>
              </a:buClr>
              <a:buSzPts val="1500"/>
              <a:buFont typeface="Roboto"/>
              <a:buChar char="●"/>
            </a:pPr>
            <a:r>
              <a:rPr lang="pl" sz="1500">
                <a:solidFill>
                  <a:srgbClr val="0F3566"/>
                </a:solidFill>
                <a:latin typeface="Roboto"/>
                <a:ea typeface="Roboto"/>
                <a:cs typeface="Roboto"/>
                <a:sym typeface="Roboto"/>
              </a:rPr>
              <a:t>Sztuczna inteligencja</a:t>
            </a:r>
            <a:endParaRPr sz="1500">
              <a:solidFill>
                <a:srgbClr val="0F35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2693700" y="2703300"/>
            <a:ext cx="3756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l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GLOBSEC Trends 2024 AI</a:t>
            </a:r>
            <a:endParaRPr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5" name="Google Shape;19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l">
                <a:solidFill>
                  <a:srgbClr val="CCCCCC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 sz="800">
              <a:solidFill>
                <a:srgbClr val="CCCCC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96" name="Google Shape;19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8275" y="1824575"/>
            <a:ext cx="347450" cy="5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BBB2BD626CE144B1B2B5049E36F737" ma:contentTypeVersion="18" ma:contentTypeDescription="Create a new document." ma:contentTypeScope="" ma:versionID="3ff30ae4dc5a32c3399290cd8715c648">
  <xsd:schema xmlns:xsd="http://www.w3.org/2001/XMLSchema" xmlns:xs="http://www.w3.org/2001/XMLSchema" xmlns:p="http://schemas.microsoft.com/office/2006/metadata/properties" xmlns:ns2="ec4a6228-929c-4db0-a913-3d90b5187327" xmlns:ns3="cb34854b-aba0-47cd-811e-d0ae03f56d46" targetNamespace="http://schemas.microsoft.com/office/2006/metadata/properties" ma:root="true" ma:fieldsID="2ece2c69f62d598ae58d5e7b968abdf3" ns2:_="" ns3:_="">
    <xsd:import namespace="ec4a6228-929c-4db0-a913-3d90b5187327"/>
    <xsd:import namespace="cb34854b-aba0-47cd-811e-d0ae03f56d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4a6228-929c-4db0-a913-3d90b51873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fde011a-9332-49af-a1ed-da929bb010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34854b-aba0-47cd-811e-d0ae03f56d4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3b2cbbd-4f89-4e4d-ab4b-7ae512a3e79d}" ma:internalName="TaxCatchAll" ma:showField="CatchAllData" ma:web="cb34854b-aba0-47cd-811e-d0ae03f56d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19193C-5CFE-45B3-8EC2-AC41C008E72C}"/>
</file>

<file path=customXml/itemProps2.xml><?xml version="1.0" encoding="utf-8"?>
<ds:datastoreItem xmlns:ds="http://schemas.openxmlformats.org/officeDocument/2006/customXml" ds:itemID="{27F6506C-65EF-438A-B252-1DA09F8FBFDD}"/>
</file>